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301" r:id="rId2"/>
    <p:sldId id="258" r:id="rId3"/>
    <p:sldId id="289" r:id="rId4"/>
    <p:sldId id="266" r:id="rId5"/>
    <p:sldId id="278" r:id="rId6"/>
    <p:sldId id="275" r:id="rId7"/>
    <p:sldId id="279" r:id="rId8"/>
    <p:sldId id="295" r:id="rId9"/>
    <p:sldId id="298" r:id="rId10"/>
    <p:sldId id="297" r:id="rId11"/>
    <p:sldId id="294" r:id="rId12"/>
    <p:sldId id="300" r:id="rId13"/>
    <p:sldId id="306" r:id="rId14"/>
    <p:sldId id="305" r:id="rId15"/>
    <p:sldId id="304" r:id="rId16"/>
    <p:sldId id="308" r:id="rId17"/>
    <p:sldId id="307" r:id="rId18"/>
    <p:sldId id="288" r:id="rId19"/>
    <p:sldId id="271" r:id="rId20"/>
  </p:sldIdLst>
  <p:sldSz cx="18288000" cy="10287000"/>
  <p:notesSz cx="6858000" cy="9144000"/>
  <p:embeddedFontLst>
    <p:embeddedFont>
      <p:font typeface="윤고딕 Semi-Bold" panose="020B0600000101010101" charset="-127"/>
      <p:regular r:id="rId22"/>
    </p:embeddedFont>
    <p:embeddedFont>
      <p:font typeface="Gotham Bold" panose="020B0600000101010101" charset="0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C3D4"/>
    <a:srgbClr val="AECAD4"/>
    <a:srgbClr val="C3D8E0"/>
    <a:srgbClr val="DCE4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28" y="3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0969C-FA00-4B9E-BC32-B89636DB96A3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C85A5-544E-4C91-BA1E-EF8DF7DA8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14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09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102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938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610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373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513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600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12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627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468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371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9B06A87C-4471-9B6E-4D48-5FE4F91F75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7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421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만화 영화, 클립아트, 그래픽이(가) 표시된 사진&#10;&#10;자동 생성된 설명">
            <a:extLst>
              <a:ext uri="{FF2B5EF4-FFF2-40B4-BE49-F238E27FC236}">
                <a16:creationId xmlns:a16="http://schemas.microsoft.com/office/drawing/2014/main" id="{9820EC13-FE4A-0C44-C501-DD4B4E175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8880"/>
            <a:ext cx="8140436" cy="686923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00800" y="4089760"/>
            <a:ext cx="12039600" cy="27794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8800" b="1" spc="326" dirty="0">
                <a:solidFill>
                  <a:srgbClr val="004AAD"/>
                </a:solidFill>
                <a:latin typeface="Gotham Bold"/>
              </a:rPr>
              <a:t>이력서 기반 </a:t>
            </a:r>
            <a:r>
              <a:rPr lang="ko-KR" altLang="en-US" sz="8800" b="1" spc="326" dirty="0" err="1">
                <a:solidFill>
                  <a:srgbClr val="004AAD"/>
                </a:solidFill>
                <a:latin typeface="Gotham Bold"/>
              </a:rPr>
              <a:t>매칭을</a:t>
            </a:r>
            <a:r>
              <a:rPr lang="ko-KR" altLang="en-US" sz="8800" b="1" spc="326" dirty="0">
                <a:solidFill>
                  <a:srgbClr val="004AAD"/>
                </a:solidFill>
                <a:latin typeface="Gotham Bold"/>
              </a:rPr>
              <a:t> 통한 커리어 추천</a:t>
            </a:r>
            <a:endParaRPr lang="en-US" sz="8800" b="1" spc="326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3FCE31E-8AD6-544F-5996-5F08ECCDB939}"/>
              </a:ext>
            </a:extLst>
          </p:cNvPr>
          <p:cNvSpPr txBox="1"/>
          <p:nvPr/>
        </p:nvSpPr>
        <p:spPr>
          <a:xfrm>
            <a:off x="3733800" y="7124700"/>
            <a:ext cx="16230600" cy="121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en-US" sz="4400" b="1" spc="326" dirty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/>
              </a:rPr>
              <a:t>CPR(Career Path Recommendation)</a:t>
            </a:r>
          </a:p>
        </p:txBody>
      </p:sp>
    </p:spTree>
    <p:extLst>
      <p:ext uri="{BB962C8B-B14F-4D97-AF65-F5344CB8AC3E}">
        <p14:creationId xmlns:p14="http://schemas.microsoft.com/office/powerpoint/2010/main" val="1338905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FE8EB92B-2872-00CC-F7D5-0D98EFACAEB0}"/>
              </a:ext>
            </a:extLst>
          </p:cNvPr>
          <p:cNvSpPr txBox="1"/>
          <p:nvPr/>
        </p:nvSpPr>
        <p:spPr>
          <a:xfrm>
            <a:off x="1028700" y="2162307"/>
            <a:ext cx="12839700" cy="651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ChatGPT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를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fine-tuning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하여 채용공고에서 직업명과 역량 추출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400" b="1" spc="157" dirty="0">
                <a:solidFill>
                  <a:srgbClr val="004AAD"/>
                </a:solidFill>
                <a:latin typeface="Gotham Bold"/>
              </a:rPr>
              <a:t>GPT Fine-tuning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F142CD-4086-5AF5-237C-4603EF9B1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3390900"/>
            <a:ext cx="6534150" cy="651392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4014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FE8EB92B-2872-00CC-F7D5-0D98EFACAEB0}"/>
              </a:ext>
            </a:extLst>
          </p:cNvPr>
          <p:cNvSpPr txBox="1"/>
          <p:nvPr/>
        </p:nvSpPr>
        <p:spPr>
          <a:xfrm>
            <a:off x="1028700" y="2162307"/>
            <a:ext cx="12839700" cy="651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Neo4j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를 이용하여 그래프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DB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구축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그래프 </a:t>
            </a:r>
            <a:r>
              <a:rPr lang="en-US" altLang="ko-KR" sz="5400" b="1" spc="157" dirty="0">
                <a:solidFill>
                  <a:srgbClr val="004AAD"/>
                </a:solidFill>
                <a:latin typeface="Gotham Bold"/>
              </a:rPr>
              <a:t>DB </a:t>
            </a: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구축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7BF53C-66BA-E9D9-BE10-852247F88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583"/>
          <a:stretch/>
        </p:blipFill>
        <p:spPr>
          <a:xfrm>
            <a:off x="6324600" y="3224802"/>
            <a:ext cx="9753600" cy="626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36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FE8EB92B-2872-00CC-F7D5-0D98EFACAEB0}"/>
              </a:ext>
            </a:extLst>
          </p:cNvPr>
          <p:cNvSpPr txBox="1"/>
          <p:nvPr/>
        </p:nvSpPr>
        <p:spPr>
          <a:xfrm>
            <a:off x="994541" y="3699034"/>
            <a:ext cx="8508705" cy="2888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b="1" spc="53" dirty="0">
                <a:latin typeface="윤고딕 Semi-Bold"/>
              </a:rPr>
              <a:t>현재의 역량을 최대로 활용할 수 있는 직업 추천</a:t>
            </a:r>
            <a:endParaRPr lang="en-US" altLang="ko-KR" sz="2800" b="1" spc="53" dirty="0">
              <a:latin typeface="윤고딕 Semi-Bold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b="1" spc="53" dirty="0">
                <a:latin typeface="윤고딕 Semi-Bold"/>
              </a:rPr>
              <a:t>이력서에서 추출된 역량을 최대한 활용할 수 있는 직업 추천</a:t>
            </a:r>
            <a:endParaRPr lang="en-US" altLang="ko-KR" sz="2400" b="1" spc="53" dirty="0">
              <a:latin typeface="윤고딕 Semi-Bold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b="1" spc="53" dirty="0">
                <a:latin typeface="윤고딕 Semi-Bold"/>
              </a:rPr>
              <a:t>전문성 강화</a:t>
            </a:r>
            <a:endParaRPr lang="en-US" altLang="ko-KR" sz="2800" b="1" spc="53" dirty="0">
              <a:latin typeface="윤고딕 Semi-Bold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b="1" spc="53" dirty="0">
                <a:latin typeface="윤고딕 Semi-Bold"/>
              </a:rPr>
              <a:t>직업의 전문성을 강화하기 위해 필요한 역량을 추천</a:t>
            </a:r>
            <a:endParaRPr lang="en-US" altLang="ko-KR" sz="2400" b="1" spc="53" dirty="0">
              <a:latin typeface="윤고딕 Semi-Bold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추천시스템 개발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E3D21C9-4B69-98E2-2962-36FF63BD2C0E}"/>
              </a:ext>
            </a:extLst>
          </p:cNvPr>
          <p:cNvGrpSpPr/>
          <p:nvPr/>
        </p:nvGrpSpPr>
        <p:grpSpPr>
          <a:xfrm>
            <a:off x="9753600" y="3009900"/>
            <a:ext cx="8010525" cy="6095536"/>
            <a:chOff x="9677400" y="2176465"/>
            <a:chExt cx="8010525" cy="609553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FA677FB-9CAF-E1E9-AE99-2F73D0CE5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77400" y="2671301"/>
              <a:ext cx="8010525" cy="56007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79B850B-BB2D-446E-1C65-A43F59B79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77400" y="2176465"/>
              <a:ext cx="7163800" cy="285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0449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웹 개발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A3A568-788A-B2B4-85BF-F1C6CAAE5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141" y="2142727"/>
            <a:ext cx="14205718" cy="69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39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웹 개발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F01B41-483B-2024-BAE0-EB8104B10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658" y="2360025"/>
            <a:ext cx="14534684" cy="69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93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웹 개발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3A659BB-C553-FB1A-B7C5-E547CFE3C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105" y="2137472"/>
            <a:ext cx="14621789" cy="69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14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웹 개발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4FB2F3-A190-3600-95ED-DB64FC669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335" y="2360025"/>
            <a:ext cx="14583330" cy="69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36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웹 개발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2C508B-9AF1-F670-45AB-D4F8B8A0C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913" y="1750888"/>
            <a:ext cx="9114173" cy="69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52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4">
            <a:extLst>
              <a:ext uri="{FF2B5EF4-FFF2-40B4-BE49-F238E27FC236}">
                <a16:creationId xmlns:a16="http://schemas.microsoft.com/office/drawing/2014/main" id="{3F2DA45B-837D-0FCB-3068-BC95C96CD4AB}"/>
              </a:ext>
            </a:extLst>
          </p:cNvPr>
          <p:cNvSpPr txBox="1"/>
          <p:nvPr/>
        </p:nvSpPr>
        <p:spPr>
          <a:xfrm>
            <a:off x="1028700" y="942975"/>
            <a:ext cx="80391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altLang="ko-KR" sz="5400" b="1" spc="157" dirty="0">
                <a:solidFill>
                  <a:srgbClr val="004AAD"/>
                </a:solidFill>
                <a:latin typeface="Gotham Bold"/>
              </a:rPr>
              <a:t>1</a:t>
            </a: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학기 성과 및 향후 계획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0479F72D-5CA7-E36E-FB83-3FD0D5FC0A9D}"/>
              </a:ext>
            </a:extLst>
          </p:cNvPr>
          <p:cNvSpPr/>
          <p:nvPr/>
        </p:nvSpPr>
        <p:spPr>
          <a:xfrm flipV="1">
            <a:off x="8763000" y="1257300"/>
            <a:ext cx="8610601" cy="7620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02AAFE16-A327-F15C-91D5-CEAD0FCE093B}"/>
              </a:ext>
            </a:extLst>
          </p:cNvPr>
          <p:cNvSpPr txBox="1"/>
          <p:nvPr/>
        </p:nvSpPr>
        <p:spPr>
          <a:xfrm>
            <a:off x="1066800" y="2247900"/>
            <a:ext cx="11887200" cy="6746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성과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1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차 프로토타입을 만든다는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1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학기 목표를 달성했다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>
              <a:lnSpc>
                <a:spcPct val="200000"/>
              </a:lnSpc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향후 계획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크롤링한 직업과 역량 데이터를 지속적으로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DB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에 업데이트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지식그래프를 누구나 수정 가능하게 오픈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상업화를 위한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BM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설계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267312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64644" y="1399090"/>
            <a:ext cx="1558712" cy="2050937"/>
          </a:xfrm>
          <a:custGeom>
            <a:avLst/>
            <a:gdLst/>
            <a:ahLst/>
            <a:cxnLst/>
            <a:rect l="l" t="t" r="r" b="b"/>
            <a:pathLst>
              <a:path w="1558712" h="2050937">
                <a:moveTo>
                  <a:pt x="0" y="0"/>
                </a:moveTo>
                <a:lnTo>
                  <a:pt x="1558712" y="0"/>
                </a:lnTo>
                <a:lnTo>
                  <a:pt x="1558712" y="2050936"/>
                </a:lnTo>
                <a:lnTo>
                  <a:pt x="0" y="2050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4085140"/>
            <a:ext cx="16230600" cy="1343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en-US" sz="8800" spc="326" dirty="0">
                <a:solidFill>
                  <a:srgbClr val="004AAD"/>
                </a:solidFill>
                <a:latin typeface="Gotham Bold"/>
              </a:rPr>
              <a:t>THANK YOU.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8415003" y="3773876"/>
            <a:ext cx="1457994" cy="0"/>
          </a:xfrm>
          <a:prstGeom prst="line">
            <a:avLst/>
          </a:prstGeom>
          <a:ln w="952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3FCE31E-8AD6-544F-5996-5F08ECCDB939}"/>
              </a:ext>
            </a:extLst>
          </p:cNvPr>
          <p:cNvSpPr txBox="1"/>
          <p:nvPr/>
        </p:nvSpPr>
        <p:spPr>
          <a:xfrm>
            <a:off x="1028700" y="6118925"/>
            <a:ext cx="16230600" cy="1043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spc="326" dirty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/>
              </a:rPr>
              <a:t>GITHUB URL :</a:t>
            </a:r>
          </a:p>
          <a:p>
            <a:pPr algn="ctr">
              <a:lnSpc>
                <a:spcPct val="150000"/>
              </a:lnSpc>
            </a:pPr>
            <a:r>
              <a:rPr lang="en-US" sz="2400" b="1" spc="326" dirty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/>
              </a:rPr>
              <a:t>https://github.com/JeMinMoon/Career-Path-Recommendation?tab=readme-ov-file</a:t>
            </a:r>
          </a:p>
        </p:txBody>
      </p:sp>
    </p:spTree>
    <p:extLst>
      <p:ext uri="{BB962C8B-B14F-4D97-AF65-F5344CB8AC3E}">
        <p14:creationId xmlns:p14="http://schemas.microsoft.com/office/powerpoint/2010/main" val="99402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8992" y="1576788"/>
            <a:ext cx="6299522" cy="84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8000" b="1" spc="157" dirty="0">
                <a:solidFill>
                  <a:srgbClr val="004AAD"/>
                </a:solidFill>
                <a:latin typeface="Gotham Bold"/>
              </a:rPr>
              <a:t>목차</a:t>
            </a:r>
            <a:endParaRPr lang="en-US" sz="80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68992" y="2920072"/>
            <a:ext cx="12023208" cy="3506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4000" b="1" spc="53" dirty="0">
                <a:solidFill>
                  <a:srgbClr val="000000"/>
                </a:solidFill>
                <a:latin typeface="윤고딕 Semi-Bold"/>
              </a:rPr>
              <a:t>문제 정의</a:t>
            </a:r>
            <a:endParaRPr lang="en-US" altLang="ko-KR" sz="4000" b="1" spc="53" dirty="0">
              <a:solidFill>
                <a:srgbClr val="000000"/>
              </a:solidFill>
              <a:latin typeface="윤고딕 Semi-Bold"/>
            </a:endParaRPr>
          </a:p>
          <a:p>
            <a:pPr marL="285750" indent="-285750" algn="just">
              <a:lnSpc>
                <a:spcPct val="200000"/>
              </a:lnSpc>
              <a:buFontTx/>
              <a:buChar char="-"/>
            </a:pPr>
            <a:r>
              <a:rPr lang="ko-KR" altLang="en-US" sz="4000" b="1" spc="53" dirty="0">
                <a:solidFill>
                  <a:srgbClr val="000000"/>
                </a:solidFill>
                <a:latin typeface="윤고딕 Semi-Bold"/>
              </a:rPr>
              <a:t>개발 진행상황</a:t>
            </a:r>
            <a:endParaRPr lang="en-US" altLang="ko-KR" sz="4000" b="1" spc="53" dirty="0">
              <a:solidFill>
                <a:srgbClr val="000000"/>
              </a:solidFill>
              <a:latin typeface="윤고딕 Semi-Bold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4000" b="1" spc="53" dirty="0">
                <a:solidFill>
                  <a:srgbClr val="000000"/>
                </a:solidFill>
                <a:latin typeface="윤고딕 Semi-Bold"/>
              </a:rPr>
              <a:t>추후 계획</a:t>
            </a:r>
            <a:endParaRPr lang="en-US" altLang="ko-KR" sz="4000" b="1" spc="53" dirty="0">
              <a:solidFill>
                <a:srgbClr val="000000"/>
              </a:solidFill>
              <a:latin typeface="윤고딕 Semi-Bold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2EC1624-6FA4-0262-7FAD-07BAE676B3DE}"/>
              </a:ext>
            </a:extLst>
          </p:cNvPr>
          <p:cNvSpPr/>
          <p:nvPr/>
        </p:nvSpPr>
        <p:spPr>
          <a:xfrm flipV="1">
            <a:off x="4343400" y="1866900"/>
            <a:ext cx="13030201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문제 정의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857500"/>
            <a:ext cx="8115300" cy="3663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직장 위주의 커리어 추천의 한계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평생직장의 개념이 사라진 현대 사회에서는 직장보다는 개인이 소유한 역량에 맞는 직업을 찾는 것이 더 중요하다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  <a:p>
            <a:pPr lvl="1">
              <a:lnSpc>
                <a:spcPts val="3240"/>
              </a:lnSpc>
            </a:pP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한국의 전공 불일치 비율이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OECD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평균보다 높다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전공 관련 직업 이외에 다른 가능성을 제시할 필요가 있다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82B3C8F-2F26-6DFA-2DBB-AD6BDE625D15}"/>
              </a:ext>
            </a:extLst>
          </p:cNvPr>
          <p:cNvSpPr/>
          <p:nvPr/>
        </p:nvSpPr>
        <p:spPr>
          <a:xfrm flipV="1">
            <a:off x="4495801" y="1333500"/>
            <a:ext cx="12877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BFD4FB-DF94-7234-4488-7E46149D6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456" y="1724026"/>
            <a:ext cx="7830802" cy="8055252"/>
          </a:xfrm>
          <a:prstGeom prst="rect">
            <a:avLst/>
          </a:prstGeom>
          <a:ln w="15875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5714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문제 정의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4686300"/>
            <a:ext cx="8115300" cy="2432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회사에 종속된 데이터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회사에 종속된 데이터로는 변화하는 직업 시장의 동향을 빠르게 반영하기는 어렵고 다양한 가능성을 제안하지 못하는 문제점이 있음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 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따라서 공공데이터를 기반으로 직업에 대한 오픈 지식 그래프를 구축하여 해결할 예정이다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9E72BC-B447-AE90-C71A-792FF953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2605087"/>
            <a:ext cx="529590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382B3C8F-2F26-6DFA-2DBB-AD6BDE625D15}"/>
              </a:ext>
            </a:extLst>
          </p:cNvPr>
          <p:cNvSpPr/>
          <p:nvPr/>
        </p:nvSpPr>
        <p:spPr>
          <a:xfrm flipV="1">
            <a:off x="4495801" y="1333500"/>
            <a:ext cx="12877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44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8801100" cy="751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800" b="1" spc="157" dirty="0">
                <a:solidFill>
                  <a:srgbClr val="004AAD"/>
                </a:solidFill>
                <a:latin typeface="Gotham Bold"/>
              </a:rPr>
              <a:t>KECO(</a:t>
            </a:r>
            <a:r>
              <a:rPr lang="ko-KR" altLang="en-US" sz="4800" b="1" spc="157" dirty="0">
                <a:solidFill>
                  <a:srgbClr val="004AAD"/>
                </a:solidFill>
                <a:latin typeface="Gotham Bold"/>
              </a:rPr>
              <a:t>한국고용직업분류</a:t>
            </a:r>
            <a:r>
              <a:rPr lang="en-US" altLang="ko-KR" sz="4800" b="1" spc="157" dirty="0">
                <a:solidFill>
                  <a:srgbClr val="004AAD"/>
                </a:solidFill>
                <a:latin typeface="Gotham Bold"/>
              </a:rPr>
              <a:t>)</a:t>
            </a:r>
            <a:r>
              <a:rPr lang="ko-KR" altLang="en-US" sz="4800" b="1" spc="157" dirty="0">
                <a:solidFill>
                  <a:srgbClr val="004AAD"/>
                </a:solidFill>
                <a:latin typeface="Gotham Bold"/>
              </a:rPr>
              <a:t>이란</a:t>
            </a:r>
            <a:r>
              <a:rPr lang="en-US" altLang="ko-KR" sz="4800" b="1" spc="157" dirty="0">
                <a:solidFill>
                  <a:srgbClr val="004AAD"/>
                </a:solidFill>
                <a:latin typeface="Gotham Bold"/>
              </a:rPr>
              <a:t>?</a:t>
            </a:r>
            <a:endParaRPr lang="en-US" sz="48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247900"/>
            <a:ext cx="15582900" cy="2128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 한국고용직업분류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(KECO: Korean Employment Classification of Occupations)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는 우리나라 노동시장의 상황과 수요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,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현실적 직업구조 등을 반영하여 직무를 체계적으로 분류한 것으로 직업정보를 전달하는 기본 틀이다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.</a:t>
            </a:r>
            <a:endParaRPr lang="ko-KR" altLang="en-US" sz="2400" b="1" spc="53" dirty="0">
              <a:solidFill>
                <a:srgbClr val="000000"/>
              </a:solidFill>
              <a:latin typeface="윤고딕 Semi-Bold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10439400" y="1333500"/>
            <a:ext cx="6934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0F95F47-98A4-E3D5-113C-788318B56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532993"/>
              </p:ext>
            </p:extLst>
          </p:nvPr>
        </p:nvGraphicFramePr>
        <p:xfrm>
          <a:off x="3295650" y="4610100"/>
          <a:ext cx="11049000" cy="5105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0795">
                  <a:extLst>
                    <a:ext uri="{9D8B030D-6E8A-4147-A177-3AD203B41FA5}">
                      <a16:colId xmlns:a16="http://schemas.microsoft.com/office/drawing/2014/main" val="2071464012"/>
                    </a:ext>
                  </a:extLst>
                </a:gridCol>
                <a:gridCol w="1628230">
                  <a:extLst>
                    <a:ext uri="{9D8B030D-6E8A-4147-A177-3AD203B41FA5}">
                      <a16:colId xmlns:a16="http://schemas.microsoft.com/office/drawing/2014/main" val="1345238885"/>
                    </a:ext>
                  </a:extLst>
                </a:gridCol>
                <a:gridCol w="1628230">
                  <a:extLst>
                    <a:ext uri="{9D8B030D-6E8A-4147-A177-3AD203B41FA5}">
                      <a16:colId xmlns:a16="http://schemas.microsoft.com/office/drawing/2014/main" val="3424519810"/>
                    </a:ext>
                  </a:extLst>
                </a:gridCol>
                <a:gridCol w="1691745">
                  <a:extLst>
                    <a:ext uri="{9D8B030D-6E8A-4147-A177-3AD203B41FA5}">
                      <a16:colId xmlns:a16="http://schemas.microsoft.com/office/drawing/2014/main" val="3757902566"/>
                    </a:ext>
                  </a:extLst>
                </a:gridCol>
              </a:tblGrid>
              <a:tr h="427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대분류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중분류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소분류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세분류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274848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0.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경영ㆍ사무ㆍ금융ㆍ보험직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18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70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091527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연구직 및 공학 기술직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19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54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729735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교육ㆍ법률ㆍ사회복지</a:t>
                      </a: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경찰ㆍ소방직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 및 군인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12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41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625782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보건의료직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20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040585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예술ㆍ디자인ㆍ방송ㆍ스포츠직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34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415000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5.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미용ㆍ여행ㆍ숙박ㆍ음식ㆍ경비ㆍ청소직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13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49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93199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6.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영업ㆍ판매ㆍ운전ㆍ운송직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11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35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454692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7. 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건설</a:t>
                      </a: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채굴직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24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67760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8.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설치ㆍ정비ㆍ생산직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37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110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573176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9. 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농림어업직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13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204050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35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136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450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819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D289C34-C369-8A83-6494-2B2EA444BE95}"/>
              </a:ext>
            </a:extLst>
          </p:cNvPr>
          <p:cNvSpPr txBox="1"/>
          <p:nvPr/>
        </p:nvSpPr>
        <p:spPr>
          <a:xfrm>
            <a:off x="9544050" y="9764630"/>
            <a:ext cx="501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한국고용직업분류 </a:t>
            </a:r>
            <a:r>
              <a:rPr lang="en-US" altLang="ko-KR" dirty="0"/>
              <a:t>2018</a:t>
            </a:r>
            <a:r>
              <a:rPr lang="ko-KR" altLang="en-US" dirty="0"/>
              <a:t>」 해설서 수정판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808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8648700" cy="751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800" b="1" spc="157" dirty="0">
                <a:solidFill>
                  <a:srgbClr val="004AAD"/>
                </a:solidFill>
                <a:latin typeface="Gotham Bold"/>
              </a:rPr>
              <a:t>NCS(</a:t>
            </a:r>
            <a:r>
              <a:rPr lang="ko-KR" altLang="en-US" sz="4800" b="1" spc="157" dirty="0">
                <a:solidFill>
                  <a:srgbClr val="004AAD"/>
                </a:solidFill>
                <a:latin typeface="Gotham Bold"/>
              </a:rPr>
              <a:t>국가직무능력표준</a:t>
            </a:r>
            <a:r>
              <a:rPr lang="en-US" altLang="ko-KR" sz="4800" b="1" spc="157" dirty="0">
                <a:solidFill>
                  <a:srgbClr val="004AAD"/>
                </a:solidFill>
                <a:latin typeface="Gotham Bold"/>
              </a:rPr>
              <a:t>)</a:t>
            </a:r>
            <a:r>
              <a:rPr lang="ko-KR" altLang="en-US" sz="4800" b="1" spc="157" dirty="0">
                <a:solidFill>
                  <a:srgbClr val="004AAD"/>
                </a:solidFill>
                <a:latin typeface="Gotham Bold"/>
              </a:rPr>
              <a:t>이란</a:t>
            </a:r>
            <a:r>
              <a:rPr lang="en-US" altLang="ko-KR" sz="4800" b="1" spc="157" dirty="0">
                <a:solidFill>
                  <a:srgbClr val="004AAD"/>
                </a:solidFill>
                <a:latin typeface="Gotham Bold"/>
              </a:rPr>
              <a:t>?</a:t>
            </a:r>
            <a:endParaRPr lang="en-US" sz="48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400300"/>
            <a:ext cx="15582900" cy="1389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산업 현장의 직무를 수행하기 위해 필요한 능력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(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지식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,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기술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,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태도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)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을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 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국가적 차원에서 표준화 한 것으로 능력단위 또는 능력단위의 집합을 의미한다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.</a:t>
            </a:r>
            <a:endParaRPr lang="ko-KR" altLang="en-US" sz="2400" b="1" spc="53" dirty="0">
              <a:solidFill>
                <a:srgbClr val="000000"/>
              </a:solidFill>
              <a:latin typeface="윤고딕 Semi-Bold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9829800" y="1333500"/>
            <a:ext cx="7543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026" name="Picture 2" descr="ncs_con01">
            <a:extLst>
              <a:ext uri="{FF2B5EF4-FFF2-40B4-BE49-F238E27FC236}">
                <a16:creationId xmlns:a16="http://schemas.microsoft.com/office/drawing/2014/main" id="{CE638338-A2BD-7C57-FBBF-0FDC6EBE3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4435476"/>
            <a:ext cx="15988338" cy="442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4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400" b="1" spc="157" dirty="0">
                <a:solidFill>
                  <a:srgbClr val="004AAD"/>
                </a:solidFill>
                <a:latin typeface="Gotham Bold"/>
              </a:rPr>
              <a:t>NCS-KECO </a:t>
            </a:r>
            <a:r>
              <a:rPr lang="ko-KR" altLang="en-US" sz="5400" b="1" spc="157" dirty="0" err="1">
                <a:solidFill>
                  <a:srgbClr val="004AAD"/>
                </a:solidFill>
                <a:latin typeface="Gotham Bold"/>
              </a:rPr>
              <a:t>전처리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7848600" y="1333500"/>
            <a:ext cx="95250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934473-635C-9EDF-0D59-318B0235E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147" y="2781300"/>
            <a:ext cx="15451706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0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84963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altLang="ko-KR" sz="5400" b="1" spc="157" dirty="0">
                <a:solidFill>
                  <a:srgbClr val="004AAD"/>
                </a:solidFill>
                <a:latin typeface="Gotham Bold"/>
              </a:rPr>
              <a:t>LLM </a:t>
            </a: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이용 역량 추출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8077200" y="1333500"/>
            <a:ext cx="9296400" cy="7620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A8374672-9538-0C71-247A-5FB796A24563}"/>
              </a:ext>
            </a:extLst>
          </p:cNvPr>
          <p:cNvSpPr txBox="1"/>
          <p:nvPr/>
        </p:nvSpPr>
        <p:spPr>
          <a:xfrm>
            <a:off x="1028700" y="2705100"/>
            <a:ext cx="123825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GPT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를 이용하여 이력서에서 역량 추출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F3C9E4-AE78-F03B-2D11-D50EC2A5C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7458873"/>
            <a:ext cx="11426436" cy="120474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CDFF470-A463-E377-EA75-62AE494C2D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99" b="5398"/>
          <a:stretch/>
        </p:blipFill>
        <p:spPr>
          <a:xfrm>
            <a:off x="893379" y="3189490"/>
            <a:ext cx="52578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06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 err="1">
                <a:solidFill>
                  <a:srgbClr val="004AAD"/>
                </a:solidFill>
                <a:latin typeface="Gotham Bold"/>
              </a:rPr>
              <a:t>워크넷</a:t>
            </a: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 </a:t>
            </a:r>
            <a:r>
              <a:rPr lang="ko-KR" altLang="en-US" sz="5400" b="1" spc="157" dirty="0" err="1">
                <a:solidFill>
                  <a:srgbClr val="004AAD"/>
                </a:solidFill>
                <a:latin typeface="Gotham Bold"/>
              </a:rPr>
              <a:t>크롤링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6019800" y="1333500"/>
            <a:ext cx="11353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BB65DBF-CEB4-41BF-62FA-AA25F1540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50" t="12963" r="12083" b="7778"/>
          <a:stretch/>
        </p:blipFill>
        <p:spPr>
          <a:xfrm>
            <a:off x="990600" y="4593125"/>
            <a:ext cx="8153400" cy="474137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F609791-447E-25E2-D3ED-027534AA1340}"/>
              </a:ext>
            </a:extLst>
          </p:cNvPr>
          <p:cNvGrpSpPr/>
          <p:nvPr/>
        </p:nvGrpSpPr>
        <p:grpSpPr>
          <a:xfrm>
            <a:off x="10134600" y="2171700"/>
            <a:ext cx="6315861" cy="7563732"/>
            <a:chOff x="9525000" y="2476500"/>
            <a:chExt cx="6315861" cy="756373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FE4472B-A466-B157-BDFC-8DADBA6BB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82"/>
            <a:stretch/>
          </p:blipFill>
          <p:spPr>
            <a:xfrm>
              <a:off x="9525000" y="2476500"/>
              <a:ext cx="6315861" cy="336737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03C46AC-ECF4-6CFE-C5AD-45782ECC3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5000" y="5685387"/>
              <a:ext cx="6315861" cy="435484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B1295A-2FD6-ED46-B88B-6BC626DFAB8B}"/>
              </a:ext>
            </a:extLst>
          </p:cNvPr>
          <p:cNvSpPr txBox="1"/>
          <p:nvPr/>
        </p:nvSpPr>
        <p:spPr>
          <a:xfrm>
            <a:off x="6566050" y="4193015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(</a:t>
            </a:r>
            <a:r>
              <a:rPr lang="ko-KR" altLang="en-US" sz="2000" dirty="0"/>
              <a:t>정보제공처 </a:t>
            </a:r>
            <a:r>
              <a:rPr lang="en-US" altLang="ko-KR" sz="2000" dirty="0"/>
              <a:t>: </a:t>
            </a:r>
            <a:r>
              <a:rPr lang="ko-KR" altLang="en-US" sz="2000" dirty="0"/>
              <a:t>사람인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A179B2-7D6C-BB71-5AE0-16E568D35148}"/>
              </a:ext>
            </a:extLst>
          </p:cNvPr>
          <p:cNvSpPr txBox="1"/>
          <p:nvPr/>
        </p:nvSpPr>
        <p:spPr>
          <a:xfrm>
            <a:off x="13872511" y="1776299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(</a:t>
            </a:r>
            <a:r>
              <a:rPr lang="ko-KR" altLang="en-US" sz="2000" dirty="0"/>
              <a:t>정보제공처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워크넷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599E43F5-47BA-2B19-8A35-1DCC5B5740E3}"/>
              </a:ext>
            </a:extLst>
          </p:cNvPr>
          <p:cNvSpPr txBox="1"/>
          <p:nvPr/>
        </p:nvSpPr>
        <p:spPr>
          <a:xfrm>
            <a:off x="1028700" y="2249360"/>
            <a:ext cx="12382500" cy="1389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정보제공처에 따라 내용의 양식이 다름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전처리를 통해 제목과 모집요강만 가져옴</a:t>
            </a:r>
          </a:p>
        </p:txBody>
      </p:sp>
    </p:spTree>
    <p:extLst>
      <p:ext uri="{BB962C8B-B14F-4D97-AF65-F5344CB8AC3E}">
        <p14:creationId xmlns:p14="http://schemas.microsoft.com/office/powerpoint/2010/main" val="3963454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1834</TotalTime>
  <Words>463</Words>
  <Application>Microsoft Office PowerPoint</Application>
  <PresentationFormat>사용자 지정</PresentationFormat>
  <Paragraphs>124</Paragraphs>
  <Slides>19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Gotham Bold</vt:lpstr>
      <vt:lpstr>Arial</vt:lpstr>
      <vt:lpstr>Calibri</vt:lpstr>
      <vt:lpstr>윤고딕 Semi-Bold</vt:lpstr>
      <vt:lpstr>Wingdings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cp:lastModifiedBy>동아대</cp:lastModifiedBy>
  <cp:revision>15</cp:revision>
  <dcterms:created xsi:type="dcterms:W3CDTF">2006-08-16T00:00:00Z</dcterms:created>
  <dcterms:modified xsi:type="dcterms:W3CDTF">2024-06-14T09:49:41Z</dcterms:modified>
  <dc:identifier>DAGAOL206Lc</dc:identifier>
</cp:coreProperties>
</file>